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64" d="100"/>
          <a:sy n="64" d="100"/>
        </p:scale>
        <p:origin x="96" y="113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10.wmf"/><Relationship Id="rId2" Type="http://schemas.openxmlformats.org/officeDocument/2006/relationships/image" Target="../media/image9.wmf"/><Relationship Id="rId1" Type="http://schemas.openxmlformats.org/officeDocument/2006/relationships/image" Target="../media/image8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image" Target="../media/image12.wmf"/><Relationship Id="rId1" Type="http://schemas.openxmlformats.org/officeDocument/2006/relationships/image" Target="../media/image11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F0E537-9D57-464F-8335-0858A34B29CB}" type="datetimeFigureOut">
              <a:rPr lang="ru-KZ" smtClean="0"/>
              <a:t>01/15/2023</a:t>
            </a:fld>
            <a:endParaRPr lang="ru-K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731A52-134E-41AC-B2E8-F8EFFED2E56C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824773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F0E537-9D57-464F-8335-0858A34B29CB}" type="datetimeFigureOut">
              <a:rPr lang="ru-KZ" smtClean="0"/>
              <a:t>01/15/2023</a:t>
            </a:fld>
            <a:endParaRPr lang="ru-K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731A52-134E-41AC-B2E8-F8EFFED2E56C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11516383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F0E537-9D57-464F-8335-0858A34B29CB}" type="datetimeFigureOut">
              <a:rPr lang="ru-KZ" smtClean="0"/>
              <a:t>01/15/2023</a:t>
            </a:fld>
            <a:endParaRPr lang="ru-K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731A52-134E-41AC-B2E8-F8EFFED2E56C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44776310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>
          <a:xfrm>
            <a:off x="1930400" y="3771174"/>
            <a:ext cx="727964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F0E537-9D57-464F-8335-0858A34B29CB}" type="datetimeFigureOut">
              <a:rPr lang="ru-KZ" smtClean="0"/>
              <a:t>01/15/2023</a:t>
            </a:fld>
            <a:endParaRPr lang="ru-K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731A52-134E-41AC-B2E8-F8EFFED2E56C}" type="slidenum">
              <a:rPr lang="ru-KZ" smtClean="0"/>
              <a:t>‹#›</a:t>
            </a:fld>
            <a:endParaRPr lang="ru-KZ"/>
          </a:p>
        </p:txBody>
      </p:sp>
      <p:sp>
        <p:nvSpPr>
          <p:cNvPr id="9" name="TextBox 8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8827553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F0E537-9D57-464F-8335-0858A34B29CB}" type="datetimeFigureOut">
              <a:rPr lang="ru-KZ" smtClean="0"/>
              <a:t>01/15/2023</a:t>
            </a:fld>
            <a:endParaRPr lang="ru-K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731A52-134E-41AC-B2E8-F8EFFED2E56C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34864573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F0E537-9D57-464F-8335-0858A34B29CB}" type="datetimeFigureOut">
              <a:rPr lang="ru-KZ" smtClean="0"/>
              <a:t>01/15/2023</a:t>
            </a:fld>
            <a:endParaRPr lang="ru-KZ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731A52-134E-41AC-B2E8-F8EFFED2E56C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193791502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F0E537-9D57-464F-8335-0858A34B29CB}" type="datetimeFigureOut">
              <a:rPr lang="ru-KZ" smtClean="0"/>
              <a:t>01/15/2023</a:t>
            </a:fld>
            <a:endParaRPr lang="ru-KZ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731A52-134E-41AC-B2E8-F8EFFED2E56C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268834636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F0E537-9D57-464F-8335-0858A34B29CB}" type="datetimeFigureOut">
              <a:rPr lang="ru-KZ" smtClean="0"/>
              <a:t>01/15/2023</a:t>
            </a:fld>
            <a:endParaRPr lang="ru-K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731A52-134E-41AC-B2E8-F8EFFED2E56C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44438980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F0E537-9D57-464F-8335-0858A34B29CB}" type="datetimeFigureOut">
              <a:rPr lang="ru-KZ" smtClean="0"/>
              <a:t>01/15/2023</a:t>
            </a:fld>
            <a:endParaRPr lang="ru-K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731A52-134E-41AC-B2E8-F8EFFED2E56C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3366564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F0E537-9D57-464F-8335-0858A34B29CB}" type="datetimeFigureOut">
              <a:rPr lang="ru-KZ" smtClean="0"/>
              <a:t>01/15/2023</a:t>
            </a:fld>
            <a:endParaRPr lang="ru-K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731A52-134E-41AC-B2E8-F8EFFED2E56C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22342901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F0E537-9D57-464F-8335-0858A34B29CB}" type="datetimeFigureOut">
              <a:rPr lang="ru-KZ" smtClean="0"/>
              <a:t>01/15/2023</a:t>
            </a:fld>
            <a:endParaRPr lang="ru-K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731A52-134E-41AC-B2E8-F8EFFED2E56C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10748013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F0E537-9D57-464F-8335-0858A34B29CB}" type="datetimeFigureOut">
              <a:rPr lang="ru-KZ" smtClean="0"/>
              <a:t>01/15/2023</a:t>
            </a:fld>
            <a:endParaRPr lang="ru-K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731A52-134E-41AC-B2E8-F8EFFED2E56C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2292672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F0E537-9D57-464F-8335-0858A34B29CB}" type="datetimeFigureOut">
              <a:rPr lang="ru-KZ" smtClean="0"/>
              <a:t>01/15/2023</a:t>
            </a:fld>
            <a:endParaRPr lang="ru-K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731A52-134E-41AC-B2E8-F8EFFED2E56C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3966773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F0E537-9D57-464F-8335-0858A34B29CB}" type="datetimeFigureOut">
              <a:rPr lang="ru-KZ" smtClean="0"/>
              <a:t>01/15/2023</a:t>
            </a:fld>
            <a:endParaRPr lang="ru-KZ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731A52-134E-41AC-B2E8-F8EFFED2E56C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11213738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F0E537-9D57-464F-8335-0858A34B29CB}" type="datetimeFigureOut">
              <a:rPr lang="ru-KZ" smtClean="0"/>
              <a:t>01/15/2023</a:t>
            </a:fld>
            <a:endParaRPr lang="ru-KZ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731A52-134E-41AC-B2E8-F8EFFED2E56C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16427468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F0E537-9D57-464F-8335-0858A34B29CB}" type="datetimeFigureOut">
              <a:rPr lang="ru-KZ" smtClean="0"/>
              <a:t>01/15/2023</a:t>
            </a:fld>
            <a:endParaRPr lang="ru-KZ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731A52-134E-41AC-B2E8-F8EFFED2E56C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17368033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F0E537-9D57-464F-8335-0858A34B29CB}" type="datetimeFigureOut">
              <a:rPr lang="ru-KZ" smtClean="0"/>
              <a:t>01/15/2023</a:t>
            </a:fld>
            <a:endParaRPr lang="ru-K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731A52-134E-41AC-B2E8-F8EFFED2E56C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29322777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40000"/>
                  <a:lumOff val="60000"/>
                  <a:alpha val="7000"/>
                </a:schemeClr>
              </a:gs>
              <a:gs pos="69000">
                <a:schemeClr val="bg2">
                  <a:lumMod val="40000"/>
                  <a:lumOff val="60000"/>
                  <a:alpha val="0"/>
                </a:schemeClr>
              </a:gs>
              <a:gs pos="36000">
                <a:schemeClr val="bg2">
                  <a:lumMod val="40000"/>
                  <a:lumOff val="6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9012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99F0E537-9D57-464F-8335-0858A34B29CB}" type="datetimeFigureOut">
              <a:rPr lang="ru-KZ" smtClean="0"/>
              <a:t>01/15/2023</a:t>
            </a:fld>
            <a:endParaRPr lang="ru-K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ru-K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731A52-134E-41AC-B2E8-F8EFFED2E56C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18040576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  <p:sldLayoutId id="2147483708" r:id="rId12"/>
    <p:sldLayoutId id="2147483709" r:id="rId13"/>
    <p:sldLayoutId id="2147483710" r:id="rId14"/>
    <p:sldLayoutId id="2147483711" r:id="rId15"/>
    <p:sldLayoutId id="2147483712" r:id="rId16"/>
    <p:sldLayoutId id="2147483713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emf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emf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emf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emf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emf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emf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emf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e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emf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e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wmf"/><Relationship Id="rId3" Type="http://schemas.openxmlformats.org/officeDocument/2006/relationships/oleObject" Target="../embeddings/oleObject1.bin"/><Relationship Id="rId7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9.w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8.wmf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emf"/><Relationship Id="rId3" Type="http://schemas.openxmlformats.org/officeDocument/2006/relationships/oleObject" Target="../embeddings/oleObject4.bin"/><Relationship Id="rId7" Type="http://schemas.openxmlformats.org/officeDocument/2006/relationships/oleObject" Target="../embeddings/oleObject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2.wmf"/><Relationship Id="rId5" Type="http://schemas.openxmlformats.org/officeDocument/2006/relationships/oleObject" Target="../embeddings/oleObject5.bin"/><Relationship Id="rId4" Type="http://schemas.openxmlformats.org/officeDocument/2006/relationships/image" Target="../media/image11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F725B44-2623-41B8-86AF-36D70D1CF47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54955" y="1447801"/>
            <a:ext cx="9353150" cy="2749445"/>
          </a:xfrm>
        </p:spPr>
        <p:txBody>
          <a:bodyPr/>
          <a:lstStyle/>
          <a:p>
            <a:pPr algn="ctr"/>
            <a:r>
              <a:rPr lang="kk-KZ" dirty="0">
                <a:solidFill>
                  <a:srgbClr val="92D050"/>
                </a:solidFill>
              </a:rPr>
              <a:t>Бесклассовая адресация</a:t>
            </a:r>
            <a:endParaRPr lang="ru-KZ" dirty="0">
              <a:solidFill>
                <a:srgbClr val="92D050"/>
              </a:solidFill>
            </a:endParaRP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6AB9C494-D42A-4FA0-AB5C-C1557D372C9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r"/>
            <a:r>
              <a:rPr lang="kk-KZ" dirty="0">
                <a:solidFill>
                  <a:srgbClr val="FFC000"/>
                </a:solidFill>
              </a:rPr>
              <a:t>Лекция </a:t>
            </a:r>
            <a:r>
              <a:rPr lang="en-US" dirty="0">
                <a:solidFill>
                  <a:srgbClr val="FFC000"/>
                </a:solidFill>
              </a:rPr>
              <a:t>6</a:t>
            </a:r>
            <a:endParaRPr lang="ru-KZ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294474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8C20155-0919-434F-903C-E30CB764B2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05679" y="467708"/>
            <a:ext cx="9352328" cy="926377"/>
          </a:xfrm>
        </p:spPr>
        <p:txBody>
          <a:bodyPr/>
          <a:lstStyle/>
          <a:p>
            <a:pPr algn="ctr"/>
            <a:r>
              <a:rPr lang="ru-RU" dirty="0">
                <a:solidFill>
                  <a:srgbClr val="92D050"/>
                </a:solidFill>
              </a:rPr>
              <a:t>Класс</a:t>
            </a:r>
            <a:r>
              <a:rPr lang="en-US" dirty="0">
                <a:solidFill>
                  <a:srgbClr val="92D050"/>
                </a:solidFill>
              </a:rPr>
              <a:t> C /31 </a:t>
            </a:r>
            <a:r>
              <a:rPr lang="ru-RU" dirty="0">
                <a:solidFill>
                  <a:srgbClr val="92D050"/>
                </a:solidFill>
              </a:rPr>
              <a:t>подсеть</a:t>
            </a:r>
            <a:endParaRPr lang="ru-KZ" dirty="0">
              <a:solidFill>
                <a:srgbClr val="92D050"/>
              </a:solidFill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90BEF20A-86FC-4048-A9CB-5D19F5F14C1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6111" y="1579364"/>
            <a:ext cx="10679265" cy="46351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064745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9CD0C0E-0FCF-49A6-AF79-79B717C5E1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kk-KZ" dirty="0">
                <a:solidFill>
                  <a:srgbClr val="92D050"/>
                </a:solidFill>
              </a:rPr>
              <a:t>Класс </a:t>
            </a:r>
            <a:r>
              <a:rPr lang="en-US" dirty="0">
                <a:solidFill>
                  <a:srgbClr val="92D050"/>
                </a:solidFill>
              </a:rPr>
              <a:t>C /31 </a:t>
            </a:r>
            <a:r>
              <a:rPr lang="kk-KZ" dirty="0">
                <a:solidFill>
                  <a:srgbClr val="92D050"/>
                </a:solidFill>
              </a:rPr>
              <a:t>Подсеть</a:t>
            </a:r>
            <a:endParaRPr lang="ru-KZ" dirty="0">
              <a:solidFill>
                <a:srgbClr val="92D050"/>
              </a:solidFill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E5984865-FC58-474E-AB63-2D11A51142E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6111" y="1582553"/>
            <a:ext cx="10729082" cy="45727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835924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558AD68-E7D7-4378-AF05-8FADF51B79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solidFill>
                  <a:srgbClr val="92D050"/>
                </a:solidFill>
              </a:rPr>
              <a:t>But Wait!</a:t>
            </a:r>
            <a:endParaRPr lang="ru-KZ" dirty="0">
              <a:solidFill>
                <a:srgbClr val="92D050"/>
              </a:solidFill>
            </a:endParaRPr>
          </a:p>
        </p:txBody>
      </p:sp>
      <p:pic>
        <p:nvPicPr>
          <p:cNvPr id="4" name="Объект 3">
            <a:extLst>
              <a:ext uri="{FF2B5EF4-FFF2-40B4-BE49-F238E27FC236}">
                <a16:creationId xmlns:a16="http://schemas.microsoft.com/office/drawing/2014/main" id="{3BA198E1-703F-4629-A9A7-79472A85D03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03684" y="1945850"/>
            <a:ext cx="8947150" cy="35626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199128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F15F8D0-AF32-4766-A6C2-23EE975A9D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kk-KZ" dirty="0">
                <a:solidFill>
                  <a:srgbClr val="92D050"/>
                </a:solidFill>
              </a:rPr>
              <a:t>Класс</a:t>
            </a:r>
            <a:r>
              <a:rPr lang="en-US" dirty="0">
                <a:solidFill>
                  <a:srgbClr val="92D050"/>
                </a:solidFill>
              </a:rPr>
              <a:t> C /30 </a:t>
            </a:r>
            <a:r>
              <a:rPr lang="kk-KZ" dirty="0">
                <a:solidFill>
                  <a:srgbClr val="92D050"/>
                </a:solidFill>
              </a:rPr>
              <a:t>Подсеть</a:t>
            </a:r>
            <a:endParaRPr lang="ru-KZ" dirty="0">
              <a:solidFill>
                <a:srgbClr val="92D050"/>
              </a:solidFill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6AF6529F-21B3-456A-9F6C-0AC94D5C0E8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8733" y="1473378"/>
            <a:ext cx="10989733" cy="47339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120129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F1149BE-47BC-4822-A7CC-90D0B87651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kk-KZ" dirty="0">
                <a:solidFill>
                  <a:srgbClr val="92D050"/>
                </a:solidFill>
              </a:rPr>
              <a:t>Класс</a:t>
            </a:r>
            <a:r>
              <a:rPr lang="en-US" dirty="0">
                <a:solidFill>
                  <a:srgbClr val="92D050"/>
                </a:solidFill>
              </a:rPr>
              <a:t> C /30 </a:t>
            </a:r>
            <a:r>
              <a:rPr lang="kk-KZ" dirty="0">
                <a:solidFill>
                  <a:srgbClr val="92D050"/>
                </a:solidFill>
              </a:rPr>
              <a:t>Подсеть</a:t>
            </a:r>
            <a:endParaRPr lang="ru-KZ" dirty="0">
              <a:solidFill>
                <a:srgbClr val="92D050"/>
              </a:solidFill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E000E2D3-C632-4EC8-95F3-5B8C1B83063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9468" y="1503775"/>
            <a:ext cx="10947399" cy="46627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623702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00E0972-BAC0-42A4-AEE5-43795E89EB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solidFill>
                  <a:srgbClr val="92D050"/>
                </a:solidFill>
              </a:rPr>
              <a:t>/31 vs /30</a:t>
            </a:r>
            <a:endParaRPr lang="ru-KZ" dirty="0">
              <a:solidFill>
                <a:srgbClr val="92D050"/>
              </a:solidFill>
            </a:endParaRPr>
          </a:p>
        </p:txBody>
      </p:sp>
      <p:pic>
        <p:nvPicPr>
          <p:cNvPr id="4" name="Объект 3">
            <a:extLst>
              <a:ext uri="{FF2B5EF4-FFF2-40B4-BE49-F238E27FC236}">
                <a16:creationId xmlns:a16="http://schemas.microsoft.com/office/drawing/2014/main" id="{854D25A6-D86E-4BA4-83B4-D2C59673EA6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0263" y="1954999"/>
            <a:ext cx="9296400" cy="31549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588690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726E69C-6470-4797-BC25-BE77274183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>
                <a:solidFill>
                  <a:srgbClr val="92D050"/>
                </a:solidFill>
              </a:rPr>
              <a:t>Класс</a:t>
            </a:r>
            <a:r>
              <a:rPr lang="en-US" dirty="0">
                <a:solidFill>
                  <a:srgbClr val="92D050"/>
                </a:solidFill>
              </a:rPr>
              <a:t> C /29 </a:t>
            </a:r>
            <a:r>
              <a:rPr lang="ru-RU" dirty="0">
                <a:solidFill>
                  <a:srgbClr val="92D050"/>
                </a:solidFill>
              </a:rPr>
              <a:t>Подсеть</a:t>
            </a:r>
            <a:endParaRPr lang="ru-KZ" dirty="0">
              <a:solidFill>
                <a:srgbClr val="92D050"/>
              </a:solidFill>
            </a:endParaRPr>
          </a:p>
        </p:txBody>
      </p:sp>
      <p:pic>
        <p:nvPicPr>
          <p:cNvPr id="4" name="Объект 3">
            <a:extLst>
              <a:ext uri="{FF2B5EF4-FFF2-40B4-BE49-F238E27FC236}">
                <a16:creationId xmlns:a16="http://schemas.microsoft.com/office/drawing/2014/main" id="{7AF33BCC-610E-4C96-B65F-ED9EEBB521E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30805" y="1940511"/>
            <a:ext cx="9255125" cy="35564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22667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A70F2C6-B6BF-4124-9F8A-B98E526216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>
                <a:solidFill>
                  <a:srgbClr val="92D050"/>
                </a:solidFill>
              </a:rPr>
              <a:t>Класс</a:t>
            </a:r>
            <a:r>
              <a:rPr lang="en-US" dirty="0">
                <a:solidFill>
                  <a:srgbClr val="92D050"/>
                </a:solidFill>
              </a:rPr>
              <a:t> C /29 </a:t>
            </a:r>
            <a:r>
              <a:rPr lang="ru-RU" dirty="0">
                <a:solidFill>
                  <a:srgbClr val="92D050"/>
                </a:solidFill>
              </a:rPr>
              <a:t>Подсеть</a:t>
            </a:r>
            <a:endParaRPr lang="ru-KZ" dirty="0">
              <a:solidFill>
                <a:srgbClr val="92D050"/>
              </a:solidFill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FA1A4D51-3469-4546-B591-66CA9998105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6111" y="1420952"/>
            <a:ext cx="10888133" cy="46971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954670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4744137-236A-4D7D-936B-AF814B9D76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>
                <a:solidFill>
                  <a:srgbClr val="92D050"/>
                </a:solidFill>
              </a:rPr>
              <a:t>Другие подсети Класса </a:t>
            </a:r>
            <a:r>
              <a:rPr lang="en-US" dirty="0">
                <a:solidFill>
                  <a:srgbClr val="92D050"/>
                </a:solidFill>
              </a:rPr>
              <a:t>C</a:t>
            </a:r>
            <a:endParaRPr lang="ru-KZ" dirty="0">
              <a:solidFill>
                <a:srgbClr val="92D050"/>
              </a:solidFill>
            </a:endParaRPr>
          </a:p>
        </p:txBody>
      </p:sp>
      <p:pic>
        <p:nvPicPr>
          <p:cNvPr id="4" name="Объект 3">
            <a:extLst>
              <a:ext uri="{FF2B5EF4-FFF2-40B4-BE49-F238E27FC236}">
                <a16:creationId xmlns:a16="http://schemas.microsoft.com/office/drawing/2014/main" id="{33402FFC-D605-4A7D-8CE1-77C38B50358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03684" y="1922417"/>
            <a:ext cx="8947150" cy="32370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076652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3CE3B9C-925B-4D43-8EA8-7BB1CB4763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nb-NO" dirty="0">
                <a:solidFill>
                  <a:srgbClr val="92D050"/>
                </a:solidFill>
              </a:rPr>
              <a:t>Variable Length Subnet Masks VLSM</a:t>
            </a:r>
            <a:endParaRPr lang="ru-KZ" dirty="0">
              <a:solidFill>
                <a:srgbClr val="92D050"/>
              </a:solidFill>
            </a:endParaRPr>
          </a:p>
        </p:txBody>
      </p:sp>
      <p:pic>
        <p:nvPicPr>
          <p:cNvPr id="4" name="Объект 3">
            <a:extLst>
              <a:ext uri="{FF2B5EF4-FFF2-40B4-BE49-F238E27FC236}">
                <a16:creationId xmlns:a16="http://schemas.microsoft.com/office/drawing/2014/main" id="{49B29100-5EB7-4DDD-935D-0E6944A7C8B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03684" y="2288791"/>
            <a:ext cx="8947150" cy="24195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812159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6D0EB7D-55D5-492F-9C7D-DBE01B53A5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6111" y="737531"/>
            <a:ext cx="9404723" cy="1016318"/>
          </a:xfrm>
        </p:spPr>
        <p:txBody>
          <a:bodyPr/>
          <a:lstStyle/>
          <a:p>
            <a:pPr algn="ctr"/>
            <a:r>
              <a:rPr lang="en-US" dirty="0">
                <a:solidFill>
                  <a:srgbClr val="92D050"/>
                </a:solidFill>
              </a:rPr>
              <a:t>CIDR </a:t>
            </a:r>
            <a:r>
              <a:rPr lang="ru-RU" dirty="0">
                <a:solidFill>
                  <a:srgbClr val="92D050"/>
                </a:solidFill>
              </a:rPr>
              <a:t>бесклассовая адресация</a:t>
            </a:r>
            <a:endParaRPr lang="ru-KZ" dirty="0">
              <a:solidFill>
                <a:srgbClr val="92D050"/>
              </a:solidFill>
            </a:endParaRPr>
          </a:p>
        </p:txBody>
      </p:sp>
      <p:sp>
        <p:nvSpPr>
          <p:cNvPr id="5" name="Объект 4">
            <a:extLst>
              <a:ext uri="{FF2B5EF4-FFF2-40B4-BE49-F238E27FC236}">
                <a16:creationId xmlns:a16="http://schemas.microsoft.com/office/drawing/2014/main" id="{9A9FFF70-2504-4E3E-BA06-703A19A880A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Проблема классовых адресов заключается в том, что если в компании больше 254 хостов, то им нужно присвоить сеть Класса </a:t>
            </a:r>
            <a:r>
              <a:rPr lang="en-US" dirty="0"/>
              <a:t>B</a:t>
            </a:r>
          </a:p>
          <a:p>
            <a:r>
              <a:rPr lang="kk-KZ" dirty="0"/>
              <a:t>Но если в компании гораздо меньше 65534 хостов, то это огромная трата глобальных адресов</a:t>
            </a:r>
          </a:p>
          <a:p>
            <a:r>
              <a:rPr lang="kk-KZ" dirty="0"/>
              <a:t>Бесклассова адресация была впервые представлена в 1993 году</a:t>
            </a:r>
            <a:endParaRPr lang="LID4096" dirty="0"/>
          </a:p>
        </p:txBody>
      </p:sp>
    </p:spTree>
    <p:extLst>
      <p:ext uri="{BB962C8B-B14F-4D97-AF65-F5344CB8AC3E}">
        <p14:creationId xmlns:p14="http://schemas.microsoft.com/office/powerpoint/2010/main" val="282761577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3ACDBCB-9AB1-40E7-BC36-3D8F7672B5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solidFill>
                  <a:srgbClr val="92D050"/>
                </a:solidFill>
              </a:rPr>
              <a:t>Subnetting Considerations</a:t>
            </a:r>
            <a:endParaRPr lang="ru-KZ" dirty="0">
              <a:solidFill>
                <a:srgbClr val="92D050"/>
              </a:solidFill>
            </a:endParaRPr>
          </a:p>
        </p:txBody>
      </p:sp>
      <p:pic>
        <p:nvPicPr>
          <p:cNvPr id="4" name="Объект 3">
            <a:extLst>
              <a:ext uri="{FF2B5EF4-FFF2-40B4-BE49-F238E27FC236}">
                <a16:creationId xmlns:a16="http://schemas.microsoft.com/office/drawing/2014/main" id="{8A5A4228-1E67-4B6A-807A-7FA28E0F410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571" y="2201504"/>
            <a:ext cx="9212263" cy="22724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096199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1D55EAB-7667-45C5-BF15-62A9B43E89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solidFill>
                  <a:srgbClr val="92D050"/>
                </a:solidFill>
              </a:rPr>
              <a:t>Network Topology Diagram</a:t>
            </a:r>
            <a:endParaRPr lang="ru-KZ" dirty="0">
              <a:solidFill>
                <a:srgbClr val="92D050"/>
              </a:solidFill>
            </a:endParaRPr>
          </a:p>
        </p:txBody>
      </p:sp>
      <p:pic>
        <p:nvPicPr>
          <p:cNvPr id="4" name="Объект 3">
            <a:extLst>
              <a:ext uri="{FF2B5EF4-FFF2-40B4-BE49-F238E27FC236}">
                <a16:creationId xmlns:a16="http://schemas.microsoft.com/office/drawing/2014/main" id="{1B0A2F87-9999-452E-BF51-C190A653F69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96925" y="2000272"/>
            <a:ext cx="9405938" cy="37924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380333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F7E9452-3FF2-46EE-85AA-E1D87E6BCE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solidFill>
                  <a:srgbClr val="92D050"/>
                </a:solidFill>
              </a:rPr>
              <a:t>Subnetting Design Steps</a:t>
            </a:r>
            <a:endParaRPr lang="ru-KZ" dirty="0">
              <a:solidFill>
                <a:srgbClr val="92D050"/>
              </a:solidFill>
            </a:endParaRPr>
          </a:p>
        </p:txBody>
      </p:sp>
      <p:pic>
        <p:nvPicPr>
          <p:cNvPr id="4" name="Объект 3">
            <a:extLst>
              <a:ext uri="{FF2B5EF4-FFF2-40B4-BE49-F238E27FC236}">
                <a16:creationId xmlns:a16="http://schemas.microsoft.com/office/drawing/2014/main" id="{921F219E-348C-477F-8B58-7738BA5782E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89371" y="1939976"/>
            <a:ext cx="9161463" cy="32526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963450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CE943C8-1544-419C-B69C-653ACBC18D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solidFill>
                  <a:srgbClr val="92D050"/>
                </a:solidFill>
              </a:rPr>
              <a:t>Engineering Departments</a:t>
            </a:r>
            <a:endParaRPr lang="ru-KZ" dirty="0">
              <a:solidFill>
                <a:srgbClr val="92D050"/>
              </a:solidFill>
            </a:endParaRPr>
          </a:p>
        </p:txBody>
      </p:sp>
      <p:pic>
        <p:nvPicPr>
          <p:cNvPr id="4" name="Объект 3">
            <a:extLst>
              <a:ext uri="{FF2B5EF4-FFF2-40B4-BE49-F238E27FC236}">
                <a16:creationId xmlns:a16="http://schemas.microsoft.com/office/drawing/2014/main" id="{2D8D96C4-E02D-4C00-9701-3B08A664257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03684" y="2089326"/>
            <a:ext cx="8947150" cy="26793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907123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B15D590-CF78-4A9D-A029-01A311176D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6111" y="609600"/>
            <a:ext cx="9404723" cy="1243647"/>
          </a:xfrm>
        </p:spPr>
        <p:txBody>
          <a:bodyPr/>
          <a:lstStyle/>
          <a:p>
            <a:pPr algn="ctr"/>
            <a:r>
              <a:rPr lang="en-US" dirty="0">
                <a:solidFill>
                  <a:srgbClr val="92D050"/>
                </a:solidFill>
              </a:rPr>
              <a:t>Engineering Departments</a:t>
            </a:r>
            <a:endParaRPr lang="ru-KZ" dirty="0">
              <a:solidFill>
                <a:srgbClr val="92D050"/>
              </a:solidFill>
            </a:endParaRPr>
          </a:p>
        </p:txBody>
      </p:sp>
      <p:pic>
        <p:nvPicPr>
          <p:cNvPr id="4" name="Объект 3">
            <a:extLst>
              <a:ext uri="{FF2B5EF4-FFF2-40B4-BE49-F238E27FC236}">
                <a16:creationId xmlns:a16="http://schemas.microsoft.com/office/drawing/2014/main" id="{5DFC93A9-C75E-42E0-8003-B4DB494204C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03684" y="2084384"/>
            <a:ext cx="8947150" cy="34888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584045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678299E-840A-43DC-8F59-4E80B9B9CC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solidFill>
                  <a:srgbClr val="92D050"/>
                </a:solidFill>
              </a:rPr>
              <a:t>New York Sales Department</a:t>
            </a:r>
            <a:endParaRPr lang="ru-KZ" dirty="0">
              <a:solidFill>
                <a:srgbClr val="92D050"/>
              </a:solidFill>
            </a:endParaRPr>
          </a:p>
        </p:txBody>
      </p:sp>
      <p:pic>
        <p:nvPicPr>
          <p:cNvPr id="4" name="Объект 3">
            <a:extLst>
              <a:ext uri="{FF2B5EF4-FFF2-40B4-BE49-F238E27FC236}">
                <a16:creationId xmlns:a16="http://schemas.microsoft.com/office/drawing/2014/main" id="{1B0484B3-B5A4-459A-B83A-B6840B385B4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29034" y="1853248"/>
            <a:ext cx="9321800" cy="15926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46384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666A6D1-C97A-4129-A82D-94FAD6AA18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solidFill>
                  <a:srgbClr val="92D050"/>
                </a:solidFill>
              </a:rPr>
              <a:t>New York Sales Department</a:t>
            </a:r>
            <a:endParaRPr lang="ru-KZ" dirty="0">
              <a:solidFill>
                <a:srgbClr val="92D050"/>
              </a:solidFill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C1259592-1782-4CBA-9CB7-7DDBFA1829D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6111" y="1599973"/>
            <a:ext cx="10481733" cy="44320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463204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79F5BEE-35B3-48FE-BB9C-449A1CC9A0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3045" y="605118"/>
            <a:ext cx="9404723" cy="935815"/>
          </a:xfrm>
        </p:spPr>
        <p:txBody>
          <a:bodyPr/>
          <a:lstStyle/>
          <a:p>
            <a:pPr algn="ctr"/>
            <a:r>
              <a:rPr lang="en-US" dirty="0">
                <a:solidFill>
                  <a:srgbClr val="92D050"/>
                </a:solidFill>
              </a:rPr>
              <a:t>Boston Sales Department</a:t>
            </a:r>
            <a:endParaRPr lang="ru-KZ" dirty="0">
              <a:solidFill>
                <a:srgbClr val="92D050"/>
              </a:solidFill>
            </a:endParaRPr>
          </a:p>
        </p:txBody>
      </p:sp>
      <p:pic>
        <p:nvPicPr>
          <p:cNvPr id="4" name="Объект 3">
            <a:extLst>
              <a:ext uri="{FF2B5EF4-FFF2-40B4-BE49-F238E27FC236}">
                <a16:creationId xmlns:a16="http://schemas.microsoft.com/office/drawing/2014/main" id="{882FD734-C0F9-4429-ABEA-0C8CC655173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42446" y="1965292"/>
            <a:ext cx="8947150" cy="13901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530708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FC0D186-C68D-4CD6-82DF-EF5BF01727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5130" y="609601"/>
            <a:ext cx="9404723" cy="995082"/>
          </a:xfrm>
        </p:spPr>
        <p:txBody>
          <a:bodyPr/>
          <a:lstStyle/>
          <a:p>
            <a:pPr algn="ctr"/>
            <a:r>
              <a:rPr lang="en-US" dirty="0">
                <a:solidFill>
                  <a:srgbClr val="92D050"/>
                </a:solidFill>
              </a:rPr>
              <a:t>Boston Sales Department</a:t>
            </a:r>
            <a:endParaRPr lang="ru-KZ" dirty="0">
              <a:solidFill>
                <a:srgbClr val="92D050"/>
              </a:solidFill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8C0E9F93-8021-4F3D-9DF2-45558E2316C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3400" y="1604683"/>
            <a:ext cx="10557933" cy="44422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523133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8507D1D-E35B-4630-A959-3F839556F5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solidFill>
                  <a:srgbClr val="92D050"/>
                </a:solidFill>
              </a:rPr>
              <a:t>New York to Boston Link</a:t>
            </a:r>
            <a:endParaRPr lang="ru-KZ" dirty="0">
              <a:solidFill>
                <a:srgbClr val="92D050"/>
              </a:solidFill>
            </a:endParaRPr>
          </a:p>
        </p:txBody>
      </p:sp>
      <p:pic>
        <p:nvPicPr>
          <p:cNvPr id="4" name="Объект 3">
            <a:extLst>
              <a:ext uri="{FF2B5EF4-FFF2-40B4-BE49-F238E27FC236}">
                <a16:creationId xmlns:a16="http://schemas.microsoft.com/office/drawing/2014/main" id="{18E46DE8-D9C5-499E-B0C6-6119C04C327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03684" y="1853248"/>
            <a:ext cx="8947150" cy="14489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791474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7C29CC7-BCBB-4055-8A18-5CF697F225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solidFill>
                  <a:srgbClr val="92D050"/>
                </a:solidFill>
              </a:rPr>
              <a:t>CIDR </a:t>
            </a:r>
            <a:r>
              <a:rPr lang="ru-RU" dirty="0">
                <a:solidFill>
                  <a:srgbClr val="92D050"/>
                </a:solidFill>
              </a:rPr>
              <a:t>бесклассовая адресация</a:t>
            </a:r>
            <a:endParaRPr lang="ru-KZ" dirty="0">
              <a:solidFill>
                <a:srgbClr val="92D050"/>
              </a:solidFill>
            </a:endParaRPr>
          </a:p>
        </p:txBody>
      </p:sp>
      <p:sp>
        <p:nvSpPr>
          <p:cNvPr id="5" name="Объект 4">
            <a:extLst>
              <a:ext uri="{FF2B5EF4-FFF2-40B4-BE49-F238E27FC236}">
                <a16:creationId xmlns:a16="http://schemas.microsoft.com/office/drawing/2014/main" id="{436BAD20-0E81-4B3A-BD41-8017D152761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CIDR </a:t>
            </a:r>
            <a:r>
              <a:rPr lang="kk-KZ" dirty="0"/>
              <a:t>убирает фиксированные требования /8, /16 и /24 адресов и позволяет разделить их на меньшие подсети</a:t>
            </a:r>
          </a:p>
          <a:p>
            <a:r>
              <a:rPr lang="kk-KZ" dirty="0"/>
              <a:t>Например, адрес 175.10.10.0/20</a:t>
            </a:r>
          </a:p>
          <a:p>
            <a:r>
              <a:rPr lang="kk-KZ" dirty="0"/>
              <a:t>Так компании могут получить диапазон адресов, которые наиболее близко соответствуют требованиям</a:t>
            </a:r>
            <a:endParaRPr lang="LID4096" dirty="0"/>
          </a:p>
        </p:txBody>
      </p:sp>
    </p:spTree>
    <p:extLst>
      <p:ext uri="{BB962C8B-B14F-4D97-AF65-F5344CB8AC3E}">
        <p14:creationId xmlns:p14="http://schemas.microsoft.com/office/powerpoint/2010/main" val="111621645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91A07F4-6F76-4655-A1A8-5A2C9E6C99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solidFill>
                  <a:srgbClr val="92D050"/>
                </a:solidFill>
              </a:rPr>
              <a:t>New York to Boston Link</a:t>
            </a:r>
            <a:endParaRPr lang="ru-KZ" dirty="0">
              <a:solidFill>
                <a:srgbClr val="92D050"/>
              </a:solidFill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847FD51E-531C-48C8-B566-B851AE1EB89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6111" y="1585311"/>
            <a:ext cx="10439400" cy="46144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349309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547A20A-40D5-4BB8-BE2F-0146991F6B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solidFill>
                  <a:srgbClr val="92D050"/>
                </a:solidFill>
              </a:rPr>
              <a:t>Network Topology Diagram</a:t>
            </a:r>
            <a:endParaRPr lang="ru-KZ" dirty="0">
              <a:solidFill>
                <a:srgbClr val="92D050"/>
              </a:solidFill>
            </a:endParaRPr>
          </a:p>
        </p:txBody>
      </p:sp>
      <p:pic>
        <p:nvPicPr>
          <p:cNvPr id="4" name="Объект 3">
            <a:extLst>
              <a:ext uri="{FF2B5EF4-FFF2-40B4-BE49-F238E27FC236}">
                <a16:creationId xmlns:a16="http://schemas.microsoft.com/office/drawing/2014/main" id="{4FDAF665-D4B2-4B71-910C-9C58AAB3E8E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21109" y="2131288"/>
            <a:ext cx="9229725" cy="20403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815390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07F7CEF-B723-49DD-AF82-18DAF2D056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079749"/>
          </a:xfrm>
        </p:spPr>
        <p:txBody>
          <a:bodyPr/>
          <a:lstStyle/>
          <a:p>
            <a:pPr algn="ctr"/>
            <a:r>
              <a:rPr lang="en-US" dirty="0">
                <a:solidFill>
                  <a:srgbClr val="92D050"/>
                </a:solidFill>
              </a:rPr>
              <a:t>Network Topology Diagram</a:t>
            </a:r>
            <a:endParaRPr lang="ru-KZ" dirty="0">
              <a:solidFill>
                <a:srgbClr val="92D050"/>
              </a:solidFill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A633CE9B-27B3-484C-A3DD-BF55DF9F94D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9111" y="1642533"/>
            <a:ext cx="10292158" cy="40978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349060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3A76CDF-7592-4A3B-B298-FC28976BA6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solidFill>
                  <a:srgbClr val="92D050"/>
                </a:solidFill>
              </a:rPr>
              <a:t>Network Topology Diagram</a:t>
            </a:r>
            <a:endParaRPr lang="ru-KZ" dirty="0">
              <a:solidFill>
                <a:srgbClr val="92D050"/>
              </a:solidFill>
            </a:endParaRPr>
          </a:p>
        </p:txBody>
      </p:sp>
      <p:pic>
        <p:nvPicPr>
          <p:cNvPr id="4" name="Объект 3">
            <a:extLst>
              <a:ext uri="{FF2B5EF4-FFF2-40B4-BE49-F238E27FC236}">
                <a16:creationId xmlns:a16="http://schemas.microsoft.com/office/drawing/2014/main" id="{49324171-A283-4C13-8A02-851351395C1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51072" y="2022932"/>
            <a:ext cx="9194800" cy="34423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17202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8348D63-0C1E-4776-AF96-9BD5670D65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solidFill>
                  <a:srgbClr val="92D050"/>
                </a:solidFill>
              </a:rPr>
              <a:t>CIDR and Route Summarization</a:t>
            </a:r>
            <a:endParaRPr lang="ru-KZ" dirty="0">
              <a:solidFill>
                <a:srgbClr val="92D050"/>
              </a:solidFill>
            </a:endParaRPr>
          </a:p>
        </p:txBody>
      </p:sp>
      <p:pic>
        <p:nvPicPr>
          <p:cNvPr id="4" name="Объект 3">
            <a:extLst>
              <a:ext uri="{FF2B5EF4-FFF2-40B4-BE49-F238E27FC236}">
                <a16:creationId xmlns:a16="http://schemas.microsoft.com/office/drawing/2014/main" id="{C47C6A98-C682-4D98-ADE0-79B3509777E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90058" y="2001452"/>
            <a:ext cx="9405938" cy="38578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337754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7D25508-A321-4111-816C-D5FB00E6EA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0111" y="495052"/>
            <a:ext cx="9404723" cy="1400530"/>
          </a:xfrm>
        </p:spPr>
        <p:txBody>
          <a:bodyPr/>
          <a:lstStyle/>
          <a:p>
            <a:pPr algn="ctr"/>
            <a:r>
              <a:rPr lang="ru-RU" dirty="0">
                <a:solidFill>
                  <a:srgbClr val="92D050"/>
                </a:solidFill>
              </a:rPr>
              <a:t>Преимущества суммирования маршрутов</a:t>
            </a:r>
            <a:endParaRPr lang="ru-KZ" dirty="0">
              <a:solidFill>
                <a:srgbClr val="92D050"/>
              </a:solidFill>
            </a:endParaRPr>
          </a:p>
        </p:txBody>
      </p:sp>
      <p:sp>
        <p:nvSpPr>
          <p:cNvPr id="5" name="Объект 4">
            <a:extLst>
              <a:ext uri="{FF2B5EF4-FFF2-40B4-BE49-F238E27FC236}">
                <a16:creationId xmlns:a16="http://schemas.microsoft.com/office/drawing/2014/main" id="{48E0CB17-FED5-4897-85E3-064BDB78D56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ISP A </a:t>
            </a:r>
            <a:r>
              <a:rPr lang="kk-KZ" dirty="0"/>
              <a:t>не знает обо всех </a:t>
            </a:r>
            <a:r>
              <a:rPr lang="ru-RU" dirty="0"/>
              <a:t>256/24 сетях, доступных в </a:t>
            </a:r>
            <a:r>
              <a:rPr lang="en-US" dirty="0"/>
              <a:t>ISP B</a:t>
            </a:r>
          </a:p>
          <a:p>
            <a:r>
              <a:rPr lang="kk-KZ" dirty="0"/>
              <a:t>У нее есть только суммарный маршрут </a:t>
            </a:r>
            <a:r>
              <a:rPr lang="ru-RU" dirty="0"/>
              <a:t>175.11.0.0/16</a:t>
            </a:r>
          </a:p>
          <a:p>
            <a:r>
              <a:rPr lang="ru-RU" dirty="0"/>
              <a:t>Это уменьшает размер </a:t>
            </a:r>
            <a:r>
              <a:rPr lang="en-US" dirty="0"/>
              <a:t>ISP A </a:t>
            </a:r>
            <a:r>
              <a:rPr lang="kk-KZ" dirty="0"/>
              <a:t>маршрутной таблицы и занимает меньше памяти</a:t>
            </a:r>
          </a:p>
          <a:p>
            <a:r>
              <a:rPr lang="kk-KZ" dirty="0"/>
              <a:t>Если соединение идет в </a:t>
            </a:r>
            <a:r>
              <a:rPr lang="en-US" dirty="0"/>
              <a:t>ISP B</a:t>
            </a:r>
            <a:r>
              <a:rPr lang="ru-RU" dirty="0"/>
              <a:t>, оно не влияет на </a:t>
            </a:r>
            <a:r>
              <a:rPr lang="en-US" dirty="0"/>
              <a:t>ISP A.</a:t>
            </a:r>
          </a:p>
          <a:p>
            <a:r>
              <a:rPr lang="kk-KZ" dirty="0"/>
              <a:t>Это ограничивает </a:t>
            </a:r>
            <a:r>
              <a:rPr lang="ru-RU" dirty="0"/>
              <a:t>локальную часть сети и уменьшает нагрузку на ЦПУ</a:t>
            </a:r>
            <a:endParaRPr lang="LID4096" dirty="0"/>
          </a:p>
        </p:txBody>
      </p:sp>
    </p:spTree>
    <p:extLst>
      <p:ext uri="{BB962C8B-B14F-4D97-AF65-F5344CB8AC3E}">
        <p14:creationId xmlns:p14="http://schemas.microsoft.com/office/powerpoint/2010/main" val="177781489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1D10AA9-413A-48D1-84B5-6EA85F976C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020482"/>
          </a:xfrm>
        </p:spPr>
        <p:txBody>
          <a:bodyPr/>
          <a:lstStyle/>
          <a:p>
            <a:pPr algn="ctr"/>
            <a:r>
              <a:rPr lang="ru-RU" dirty="0">
                <a:solidFill>
                  <a:srgbClr val="92D050"/>
                </a:solidFill>
              </a:rPr>
              <a:t>Подсети</a:t>
            </a:r>
            <a:endParaRPr lang="ru-KZ" dirty="0">
              <a:solidFill>
                <a:srgbClr val="92D050"/>
              </a:solidFill>
            </a:endParaRPr>
          </a:p>
        </p:txBody>
      </p:sp>
      <p:sp>
        <p:nvSpPr>
          <p:cNvPr id="5" name="Объект 4">
            <a:extLst>
              <a:ext uri="{FF2B5EF4-FFF2-40B4-BE49-F238E27FC236}">
                <a16:creationId xmlns:a16="http://schemas.microsoft.com/office/drawing/2014/main" id="{46F135A1-0997-40CF-8ECE-4F2BE25A8B8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Для понимания разделения на подсети проанализируйте </a:t>
            </a:r>
            <a:r>
              <a:rPr lang="en-US" dirty="0"/>
              <a:t>IPv4 </a:t>
            </a:r>
            <a:r>
              <a:rPr lang="kk-KZ" dirty="0"/>
              <a:t>адресацию, где все хосты могут связываться по интеренету, имея публичные </a:t>
            </a:r>
            <a:r>
              <a:rPr lang="en-US" dirty="0"/>
              <a:t>IP </a:t>
            </a:r>
            <a:r>
              <a:rPr lang="kk-KZ" dirty="0"/>
              <a:t>адреса</a:t>
            </a:r>
            <a:r>
              <a:rPr lang="ru-RU" dirty="0"/>
              <a:t>.</a:t>
            </a:r>
          </a:p>
          <a:p>
            <a:r>
              <a:rPr lang="ru-RU" dirty="0"/>
              <a:t>Представим, что дизайнер сети для маленького бизнеса и 4 департаментов распределился по двум офисам, и мы хотим управлять нашим пространством общественных адресов</a:t>
            </a:r>
          </a:p>
          <a:p>
            <a:r>
              <a:rPr lang="ru-RU" dirty="0"/>
              <a:t>Вместо того, чтобы купить отдельные диапазоны </a:t>
            </a:r>
            <a:r>
              <a:rPr lang="en-US" dirty="0"/>
              <a:t>IP</a:t>
            </a:r>
            <a:r>
              <a:rPr lang="kk-KZ" dirty="0"/>
              <a:t> </a:t>
            </a:r>
            <a:r>
              <a:rPr lang="ru-RU" dirty="0"/>
              <a:t>адресов для разных департаментов, мы можем приобрести один диапазон и разделить его на маленькие подсети</a:t>
            </a:r>
            <a:endParaRPr lang="LID4096" dirty="0"/>
          </a:p>
        </p:txBody>
      </p:sp>
    </p:spTree>
    <p:extLst>
      <p:ext uri="{BB962C8B-B14F-4D97-AF65-F5344CB8AC3E}">
        <p14:creationId xmlns:p14="http://schemas.microsoft.com/office/powerpoint/2010/main" val="340035787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62ACA56-2ADF-41D4-A218-74414FFC9E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5260" y="452718"/>
            <a:ext cx="9404723" cy="952749"/>
          </a:xfrm>
        </p:spPr>
        <p:txBody>
          <a:bodyPr/>
          <a:lstStyle/>
          <a:p>
            <a:pPr algn="ctr"/>
            <a:r>
              <a:rPr lang="ru-RU" sz="4000" dirty="0">
                <a:solidFill>
                  <a:srgbClr val="92D050"/>
                </a:solidFill>
              </a:rPr>
              <a:t>Заимствование битов адреса хоста</a:t>
            </a:r>
            <a:endParaRPr lang="ru-KZ" sz="4000" dirty="0">
              <a:solidFill>
                <a:srgbClr val="92D050"/>
              </a:solidFill>
            </a:endParaRPr>
          </a:p>
        </p:txBody>
      </p:sp>
      <p:pic>
        <p:nvPicPr>
          <p:cNvPr id="4" name="Объект 3">
            <a:extLst>
              <a:ext uri="{FF2B5EF4-FFF2-40B4-BE49-F238E27FC236}">
                <a16:creationId xmlns:a16="http://schemas.microsoft.com/office/drawing/2014/main" id="{2EFFA129-AA96-4BE5-95D6-8F0BC10E1A6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44047" y="1905062"/>
            <a:ext cx="8947150" cy="31982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383403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5B79872-EF96-44C3-B526-3CD3615471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>
                <a:solidFill>
                  <a:srgbClr val="92D050"/>
                </a:solidFill>
              </a:rPr>
              <a:t>Вычисление числа сетей</a:t>
            </a:r>
            <a:endParaRPr lang="ru-KZ" dirty="0">
              <a:solidFill>
                <a:srgbClr val="92D050"/>
              </a:solidFill>
            </a:endParaRPr>
          </a:p>
        </p:txBody>
      </p:sp>
      <p:sp>
        <p:nvSpPr>
          <p:cNvPr id="5" name="Объект 4">
            <a:extLst>
              <a:ext uri="{FF2B5EF4-FFF2-40B4-BE49-F238E27FC236}">
                <a16:creationId xmlns:a16="http://schemas.microsoft.com/office/drawing/2014/main" id="{168A15D8-8C4A-40E6-9807-7662C4C5747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33294" y="1772765"/>
            <a:ext cx="9179940" cy="4523104"/>
          </a:xfrm>
        </p:spPr>
        <p:txBody>
          <a:bodyPr/>
          <a:lstStyle/>
          <a:p>
            <a:r>
              <a:rPr lang="ru-RU" dirty="0"/>
              <a:t>Чтобы вычислить число доступных подсетей, используется формула</a:t>
            </a:r>
            <a:endParaRPr lang="en-US" dirty="0"/>
          </a:p>
          <a:p>
            <a:r>
              <a:rPr lang="ru-RU" dirty="0"/>
              <a:t>Если Класс С сети использует /28 подсеть, то мы занимаем 4 бита от адреса /24</a:t>
            </a:r>
          </a:p>
          <a:p>
            <a:r>
              <a:rPr lang="ru-RU" dirty="0"/>
              <a:t>            доступных сетей</a:t>
            </a:r>
          </a:p>
          <a:p>
            <a:r>
              <a:rPr lang="ru-RU" dirty="0"/>
              <a:t>Если Класс </a:t>
            </a:r>
            <a:r>
              <a:rPr lang="en-US" dirty="0"/>
              <a:t>B </a:t>
            </a:r>
            <a:r>
              <a:rPr lang="kk-KZ" dirty="0"/>
              <a:t>использует /28 подсеть</a:t>
            </a:r>
            <a:r>
              <a:rPr lang="ru-RU" dirty="0"/>
              <a:t>, тогда мы занимаем 12 бит от /16</a:t>
            </a:r>
          </a:p>
          <a:p>
            <a:r>
              <a:rPr lang="ru-RU" dirty="0"/>
              <a:t>Получили </a:t>
            </a:r>
          </a:p>
          <a:p>
            <a:r>
              <a:rPr lang="ru-RU" dirty="0"/>
              <a:t>Хостам из разных подсетей нужно пройти через маршрутизатор, если они хотят связаться друг с другом</a:t>
            </a:r>
            <a:endParaRPr lang="LID4096" dirty="0"/>
          </a:p>
        </p:txBody>
      </p:sp>
      <p:graphicFrame>
        <p:nvGraphicFramePr>
          <p:cNvPr id="6" name="Объект 5">
            <a:extLst>
              <a:ext uri="{FF2B5EF4-FFF2-40B4-BE49-F238E27FC236}">
                <a16:creationId xmlns:a16="http://schemas.microsoft.com/office/drawing/2014/main" id="{4C09BCC2-39A4-4309-A66F-C2DE6DFB0D8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82618383"/>
              </p:ext>
            </p:extLst>
          </p:nvPr>
        </p:nvGraphicFramePr>
        <p:xfrm>
          <a:off x="2923186" y="2107887"/>
          <a:ext cx="1244275" cy="35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1" name="Equation" r:id="rId3" imgW="901440" imgH="253800" progId="Equation.DSMT4">
                  <p:embed/>
                </p:oleObj>
              </mc:Choice>
              <mc:Fallback>
                <p:oleObj name="Equation" r:id="rId3" imgW="901440" imgH="2538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923186" y="2107887"/>
                        <a:ext cx="1244275" cy="350500"/>
                      </a:xfrm>
                      <a:prstGeom prst="rect">
                        <a:avLst/>
                      </a:prstGeom>
                      <a:solidFill>
                        <a:schemeClr val="accent2"/>
                      </a:soli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Объект 6">
            <a:extLst>
              <a:ext uri="{FF2B5EF4-FFF2-40B4-BE49-F238E27FC236}">
                <a16:creationId xmlns:a16="http://schemas.microsoft.com/office/drawing/2014/main" id="{C4896B0E-D54C-49E5-9EF4-79318C5FA5F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60452265"/>
              </p:ext>
            </p:extLst>
          </p:nvPr>
        </p:nvGraphicFramePr>
        <p:xfrm>
          <a:off x="1625599" y="3253750"/>
          <a:ext cx="734381" cy="35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2" name="Equation" r:id="rId5" imgW="558720" imgH="266400" progId="Equation.DSMT4">
                  <p:embed/>
                </p:oleObj>
              </mc:Choice>
              <mc:Fallback>
                <p:oleObj name="Equation" r:id="rId5" imgW="558720" imgH="2664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625599" y="3253750"/>
                        <a:ext cx="734381" cy="350500"/>
                      </a:xfrm>
                      <a:prstGeom prst="rect">
                        <a:avLst/>
                      </a:prstGeom>
                      <a:solidFill>
                        <a:schemeClr val="accent2"/>
                      </a:soli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Объект 7">
            <a:extLst>
              <a:ext uri="{FF2B5EF4-FFF2-40B4-BE49-F238E27FC236}">
                <a16:creationId xmlns:a16="http://schemas.microsoft.com/office/drawing/2014/main" id="{9E45A310-FFB1-48A9-A4AA-56F8CE74D39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01879435"/>
              </p:ext>
            </p:extLst>
          </p:nvPr>
        </p:nvGraphicFramePr>
        <p:xfrm>
          <a:off x="2923185" y="4399614"/>
          <a:ext cx="1084881" cy="35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3" name="Equation" r:id="rId7" imgW="825480" imgH="266400" progId="Equation.DSMT4">
                  <p:embed/>
                </p:oleObj>
              </mc:Choice>
              <mc:Fallback>
                <p:oleObj name="Equation" r:id="rId7" imgW="825480" imgH="2664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2923185" y="4399614"/>
                        <a:ext cx="1084881" cy="350500"/>
                      </a:xfrm>
                      <a:prstGeom prst="rect">
                        <a:avLst/>
                      </a:prstGeom>
                      <a:solidFill>
                        <a:schemeClr val="accent2"/>
                      </a:solidFill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68613203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696327F-5E1C-4EB7-812B-E24B620EFF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1274" y="461185"/>
            <a:ext cx="9404723" cy="1400530"/>
          </a:xfrm>
        </p:spPr>
        <p:txBody>
          <a:bodyPr/>
          <a:lstStyle/>
          <a:p>
            <a:pPr algn="ctr"/>
            <a:r>
              <a:rPr lang="ru-RU" dirty="0">
                <a:solidFill>
                  <a:srgbClr val="92D050"/>
                </a:solidFill>
              </a:rPr>
              <a:t>Вычисление числа хостов</a:t>
            </a:r>
            <a:endParaRPr lang="ru-KZ" dirty="0">
              <a:solidFill>
                <a:srgbClr val="92D050"/>
              </a:solidFill>
            </a:endParaRPr>
          </a:p>
        </p:txBody>
      </p:sp>
      <p:sp>
        <p:nvSpPr>
          <p:cNvPr id="5" name="Объект 4">
            <a:extLst>
              <a:ext uri="{FF2B5EF4-FFF2-40B4-BE49-F238E27FC236}">
                <a16:creationId xmlns:a16="http://schemas.microsoft.com/office/drawing/2014/main" id="{CC1693A1-5BCB-49EB-9113-E60AE9853A2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Чтобы вычислить число доступных хостов, используется формула</a:t>
            </a:r>
            <a:endParaRPr lang="en-US" dirty="0"/>
          </a:p>
          <a:p>
            <a:endParaRPr lang="en-US" dirty="0"/>
          </a:p>
          <a:p>
            <a:r>
              <a:rPr lang="kk-KZ" dirty="0"/>
              <a:t>Мы убираем </a:t>
            </a:r>
            <a:r>
              <a:rPr lang="ru-RU" dirty="0"/>
              <a:t>2, потому что адрес сети и широковещательный адрес не могут быть использованы хостами</a:t>
            </a:r>
          </a:p>
          <a:p>
            <a:r>
              <a:rPr lang="ru-RU" dirty="0"/>
              <a:t>Если сеть Класса С использует подсеть /28, тогда остается 4 бита для хостов</a:t>
            </a:r>
          </a:p>
          <a:p>
            <a:r>
              <a:rPr lang="ru-RU" dirty="0"/>
              <a:t>Если сеть Класса </a:t>
            </a:r>
            <a:r>
              <a:rPr lang="en-US" dirty="0"/>
              <a:t>B</a:t>
            </a:r>
            <a:r>
              <a:rPr lang="kk-KZ" dirty="0"/>
              <a:t> </a:t>
            </a:r>
            <a:r>
              <a:rPr lang="ru-RU" dirty="0"/>
              <a:t>использует подсеть /28, тогда остается 4 бита для хостов </a:t>
            </a:r>
            <a:endParaRPr lang="LID4096" dirty="0"/>
          </a:p>
        </p:txBody>
      </p:sp>
      <p:graphicFrame>
        <p:nvGraphicFramePr>
          <p:cNvPr id="6" name="Объект 5">
            <a:extLst>
              <a:ext uri="{FF2B5EF4-FFF2-40B4-BE49-F238E27FC236}">
                <a16:creationId xmlns:a16="http://schemas.microsoft.com/office/drawing/2014/main" id="{47FDF3B6-BE10-4352-BB66-90303C69C5D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63069641"/>
              </p:ext>
            </p:extLst>
          </p:nvPr>
        </p:nvGraphicFramePr>
        <p:xfrm>
          <a:off x="1522985" y="2496747"/>
          <a:ext cx="1328756" cy="33639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77" name="Equation" r:id="rId3" imgW="1002960" imgH="253800" progId="Equation.DSMT4">
                  <p:embed/>
                </p:oleObj>
              </mc:Choice>
              <mc:Fallback>
                <p:oleObj name="Equation" r:id="rId3" imgW="1002960" imgH="2538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22985" y="2496747"/>
                        <a:ext cx="1328756" cy="336394"/>
                      </a:xfrm>
                      <a:prstGeom prst="rect">
                        <a:avLst/>
                      </a:prstGeom>
                      <a:solidFill>
                        <a:schemeClr val="accent2"/>
                      </a:soli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Объект 6">
            <a:extLst>
              <a:ext uri="{FF2B5EF4-FFF2-40B4-BE49-F238E27FC236}">
                <a16:creationId xmlns:a16="http://schemas.microsoft.com/office/drawing/2014/main" id="{AD37B959-BB3A-4908-BF7E-090C72A9E0E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13923162"/>
              </p:ext>
            </p:extLst>
          </p:nvPr>
        </p:nvGraphicFramePr>
        <p:xfrm>
          <a:off x="3597222" y="3966667"/>
          <a:ext cx="1121600" cy="35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78" name="Equation" r:id="rId5" imgW="812520" imgH="253800" progId="Equation.DSMT4">
                  <p:embed/>
                </p:oleObj>
              </mc:Choice>
              <mc:Fallback>
                <p:oleObj name="Equation" r:id="rId5" imgW="812520" imgH="2538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3597222" y="3966667"/>
                        <a:ext cx="1121600" cy="350500"/>
                      </a:xfrm>
                      <a:prstGeom prst="rect">
                        <a:avLst/>
                      </a:prstGeom>
                      <a:solidFill>
                        <a:schemeClr val="accent2"/>
                      </a:soli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Объект 7">
            <a:extLst>
              <a:ext uri="{FF2B5EF4-FFF2-40B4-BE49-F238E27FC236}">
                <a16:creationId xmlns:a16="http://schemas.microsoft.com/office/drawing/2014/main" id="{23A66071-130F-4036-9D5B-DED7AB85483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58618975"/>
              </p:ext>
            </p:extLst>
          </p:nvPr>
        </p:nvGraphicFramePr>
        <p:xfrm>
          <a:off x="3044772" y="4768433"/>
          <a:ext cx="1104900" cy="342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79" name="Equation" r:id="rId7" imgW="1104940" imgH="343059" progId="Equation.DSMT4">
                  <p:embed/>
                </p:oleObj>
              </mc:Choice>
              <mc:Fallback>
                <p:oleObj name="Equation" r:id="rId7" imgW="1104940" imgH="343059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3044772" y="4768433"/>
                        <a:ext cx="1104900" cy="3429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46940495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он">
  <a:themeElements>
    <a:clrScheme name="Ион">
      <a:dk1>
        <a:sysClr val="windowText" lastClr="000000"/>
      </a:dk1>
      <a:lt1>
        <a:sysClr val="window" lastClr="FFFFFF"/>
      </a:lt1>
      <a:dk2>
        <a:srgbClr val="0E5580"/>
      </a:dk2>
      <a:lt2>
        <a:srgbClr val="EBEBEB"/>
      </a:lt2>
      <a:accent1>
        <a:srgbClr val="ACD433"/>
      </a:accent1>
      <a:accent2>
        <a:srgbClr val="E6C133"/>
      </a:accent2>
      <a:accent3>
        <a:srgbClr val="EF7A24"/>
      </a:accent3>
      <a:accent4>
        <a:srgbClr val="5AA0F5"/>
      </a:accent4>
      <a:accent5>
        <a:srgbClr val="75CEEC"/>
      </a:accent5>
      <a:accent6>
        <a:srgbClr val="65D6A0"/>
      </a:accent6>
      <a:hlink>
        <a:srgbClr val="C4E46E"/>
      </a:hlink>
      <a:folHlink>
        <a:srgbClr val="BDE0FB"/>
      </a:folHlink>
    </a:clrScheme>
    <a:fontScheme name="Ион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Ион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2000"/>
                <a:hueMod val="96000"/>
                <a:satMod val="128000"/>
                <a:lumMod val="114000"/>
              </a:schemeClr>
            </a:gs>
            <a:gs pos="100000">
              <a:schemeClr val="phClr">
                <a:shade val="62000"/>
                <a:hueMod val="100000"/>
                <a:satMod val="13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2000"/>
                <a:hueMod val="108000"/>
                <a:satMod val="164000"/>
                <a:lumMod val="69000"/>
              </a:schemeClr>
              <a:schemeClr val="phClr">
                <a:tint val="96000"/>
                <a:hueMod val="90000"/>
                <a:satMod val="130000"/>
                <a:lumMod val="13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BACC050B-8757-4460-95D8-E37B46A6B42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270</TotalTime>
  <Words>442</Words>
  <Application>Microsoft Office PowerPoint</Application>
  <PresentationFormat>Широкоэкранный</PresentationFormat>
  <Paragraphs>59</Paragraphs>
  <Slides>33</Slides>
  <Notes>0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33</vt:i4>
      </vt:variant>
    </vt:vector>
  </HeadingPairs>
  <TitlesOfParts>
    <vt:vector size="38" baseType="lpstr">
      <vt:lpstr>Arial</vt:lpstr>
      <vt:lpstr>Century Gothic</vt:lpstr>
      <vt:lpstr>Wingdings 3</vt:lpstr>
      <vt:lpstr>Ион</vt:lpstr>
      <vt:lpstr>MathType 7.0 Equation</vt:lpstr>
      <vt:lpstr>Бесклассовая адресация</vt:lpstr>
      <vt:lpstr>CIDR бесклассовая адресация</vt:lpstr>
      <vt:lpstr>CIDR бесклассовая адресация</vt:lpstr>
      <vt:lpstr>CIDR and Route Summarization</vt:lpstr>
      <vt:lpstr>Преимущества суммирования маршрутов</vt:lpstr>
      <vt:lpstr>Подсети</vt:lpstr>
      <vt:lpstr>Заимствование битов адреса хоста</vt:lpstr>
      <vt:lpstr>Вычисление числа сетей</vt:lpstr>
      <vt:lpstr>Вычисление числа хостов</vt:lpstr>
      <vt:lpstr>Класс C /31 подсеть</vt:lpstr>
      <vt:lpstr>Класс C /31 Подсеть</vt:lpstr>
      <vt:lpstr>But Wait!</vt:lpstr>
      <vt:lpstr>Класс C /30 Подсеть</vt:lpstr>
      <vt:lpstr>Класс C /30 Подсеть</vt:lpstr>
      <vt:lpstr>/31 vs /30</vt:lpstr>
      <vt:lpstr>Класс C /29 Подсеть</vt:lpstr>
      <vt:lpstr>Класс C /29 Подсеть</vt:lpstr>
      <vt:lpstr>Другие подсети Класса C</vt:lpstr>
      <vt:lpstr>Variable Length Subnet Masks VLSM</vt:lpstr>
      <vt:lpstr>Subnetting Considerations</vt:lpstr>
      <vt:lpstr>Network Topology Diagram</vt:lpstr>
      <vt:lpstr>Subnetting Design Steps</vt:lpstr>
      <vt:lpstr>Engineering Departments</vt:lpstr>
      <vt:lpstr>Engineering Departments</vt:lpstr>
      <vt:lpstr>New York Sales Department</vt:lpstr>
      <vt:lpstr>New York Sales Department</vt:lpstr>
      <vt:lpstr>Boston Sales Department</vt:lpstr>
      <vt:lpstr>Boston Sales Department</vt:lpstr>
      <vt:lpstr>New York to Boston Link</vt:lpstr>
      <vt:lpstr>New York to Boston Link</vt:lpstr>
      <vt:lpstr>Network Topology Diagram</vt:lpstr>
      <vt:lpstr>Network Topology Diagram</vt:lpstr>
      <vt:lpstr>Network Topology Diagram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Classless addresses</dc:title>
  <dc:creator>Владислав Карюкин</dc:creator>
  <cp:lastModifiedBy>Владислав Карюкин</cp:lastModifiedBy>
  <cp:revision>28</cp:revision>
  <dcterms:created xsi:type="dcterms:W3CDTF">2022-01-14T11:18:07Z</dcterms:created>
  <dcterms:modified xsi:type="dcterms:W3CDTF">2023-01-15T10:32:37Z</dcterms:modified>
</cp:coreProperties>
</file>